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8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BC6F2A-B5F8-08F2-5DA4-0C16F82B32EA}" v="65" dt="2020-06-08T08:17:28.522"/>
    <p1510:client id="{3F6A52B5-B324-7F37-69D4-ED400CBE2589}" v="932" dt="2020-06-08T08:12:25.510"/>
    <p1510:client id="{8927284C-228E-74D9-EE99-487CF5E34548}" v="12" dt="2020-07-02T09:25:44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rina Res-Drost" userId="S::y.res@clusius.nl::a988d48d-895e-4146-953d-f6b6f65aae34" providerId="AD" clId="Web-{8927284C-228E-74D9-EE99-487CF5E34548}"/>
    <pc:docChg chg="modSld">
      <pc:chgData name="Yrina Res-Drost" userId="S::y.res@clusius.nl::a988d48d-895e-4146-953d-f6b6f65aae34" providerId="AD" clId="Web-{8927284C-228E-74D9-EE99-487CF5E34548}" dt="2020-07-02T09:25:42.481" v="10" actId="20577"/>
      <pc:docMkLst>
        <pc:docMk/>
      </pc:docMkLst>
      <pc:sldChg chg="modSp">
        <pc:chgData name="Yrina Res-Drost" userId="S::y.res@clusius.nl::a988d48d-895e-4146-953d-f6b6f65aae34" providerId="AD" clId="Web-{8927284C-228E-74D9-EE99-487CF5E34548}" dt="2020-07-02T09:25:38.466" v="8" actId="20577"/>
        <pc:sldMkLst>
          <pc:docMk/>
          <pc:sldMk cId="3622625124" sldId="256"/>
        </pc:sldMkLst>
        <pc:spChg chg="mod">
          <ac:chgData name="Yrina Res-Drost" userId="S::y.res@clusius.nl::a988d48d-895e-4146-953d-f6b6f65aae34" providerId="AD" clId="Web-{8927284C-228E-74D9-EE99-487CF5E34548}" dt="2020-07-02T09:25:38.466" v="8" actId="20577"/>
          <ac:spMkLst>
            <pc:docMk/>
            <pc:sldMk cId="362262512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477" y="2514600"/>
            <a:ext cx="10305534" cy="1694935"/>
          </a:xfrm>
        </p:spPr>
        <p:txBody>
          <a:bodyPr/>
          <a:lstStyle/>
          <a:p>
            <a:r>
              <a:rPr lang="en-US" dirty="0" err="1" smtClean="0"/>
              <a:t>Ongeslachtelijk</a:t>
            </a:r>
            <a:r>
              <a:rPr lang="en-US" dirty="0" smtClean="0"/>
              <a:t> </a:t>
            </a:r>
            <a:r>
              <a:rPr lang="en-US" dirty="0" err="1" smtClean="0"/>
              <a:t>vermeerderen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Vegetatief</a:t>
            </a:r>
            <a:r>
              <a:rPr lang="en-US" dirty="0" smtClean="0"/>
              <a:t> </a:t>
            </a:r>
            <a:r>
              <a:rPr lang="en-US" dirty="0" err="1"/>
              <a:t>vermeerderen</a:t>
            </a:r>
            <a:r>
              <a:rPr lang="en-US" dirty="0"/>
              <a:t> van </a:t>
            </a:r>
            <a:r>
              <a:rPr lang="en-US" dirty="0" err="1"/>
              <a:t>planten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4EF1A-6495-4437-932F-CDDBFA7B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Vermeerderen van planten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E48E5F-47E0-4119-B7BB-00D20003C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4907" y="1461224"/>
            <a:ext cx="3992732" cy="618016"/>
          </a:xfrm>
        </p:spPr>
        <p:txBody>
          <a:bodyPr/>
          <a:lstStyle/>
          <a:p>
            <a:r>
              <a:rPr lang="nl-NL" dirty="0"/>
              <a:t>Generatief/Geslachtelijk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D4A98A-E053-4AF2-B832-A0B81174C1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Zaaien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03872C-6CFE-46D7-A49C-6659737C2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7342" y="1457996"/>
            <a:ext cx="4228644" cy="618015"/>
          </a:xfrm>
        </p:spPr>
        <p:txBody>
          <a:bodyPr/>
          <a:lstStyle/>
          <a:p>
            <a:r>
              <a:rPr lang="nl-NL" dirty="0"/>
              <a:t>Vegetatief/Ongeslachtelijk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6A5DDB-DED9-4013-A861-7B7D2EE116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Stekken</a:t>
            </a:r>
          </a:p>
          <a:p>
            <a:pPr lvl="1"/>
            <a:r>
              <a:rPr lang="nl-NL" dirty="0" err="1"/>
              <a:t>Kopstek</a:t>
            </a:r>
            <a:endParaRPr lang="nl-NL" dirty="0"/>
          </a:p>
          <a:p>
            <a:pPr lvl="1"/>
            <a:r>
              <a:rPr lang="nl-NL" dirty="0" smtClean="0"/>
              <a:t>Bladstek</a:t>
            </a:r>
            <a:endParaRPr lang="nl-NL" dirty="0"/>
          </a:p>
          <a:p>
            <a:pPr>
              <a:buFont typeface="Wingdings 3"/>
              <a:buChar char=""/>
            </a:pPr>
            <a:r>
              <a:rPr lang="nl-NL" dirty="0">
                <a:ea typeface="+mn-lt"/>
                <a:cs typeface="+mn-lt"/>
              </a:rPr>
              <a:t>Bollen/knollen</a:t>
            </a:r>
          </a:p>
          <a:p>
            <a:pPr>
              <a:buFont typeface="Wingdings 3"/>
              <a:buChar char=""/>
            </a:pPr>
            <a:r>
              <a:rPr lang="nl-NL" dirty="0">
                <a:ea typeface="+mn-lt"/>
                <a:cs typeface="+mn-lt"/>
              </a:rPr>
              <a:t>Scheuren</a:t>
            </a:r>
          </a:p>
          <a:p>
            <a:pPr>
              <a:buFont typeface="Wingdings 3"/>
              <a:buChar char=""/>
            </a:pPr>
            <a:r>
              <a:rPr lang="nl-NL" dirty="0" smtClean="0">
                <a:ea typeface="+mn-lt"/>
                <a:cs typeface="+mn-lt"/>
              </a:rPr>
              <a:t>Uitlopers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933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487A1B1-34AE-4415-B495-E00CAE3A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4" y="1160750"/>
            <a:ext cx="502151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800" b="1" dirty="0"/>
              <a:t>Geslachtelijk vermeerderen of </a:t>
            </a:r>
            <a:br>
              <a:rPr lang="nl-NL" sz="2800" b="1" dirty="0"/>
            </a:br>
            <a:r>
              <a:rPr lang="nl-NL" sz="2800" b="1" dirty="0"/>
              <a:t>Generatief vermeerderen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4662638" cy="0"/>
          </a:xfrm>
          <a:prstGeom prst="line">
            <a:avLst/>
          </a:prstGeom>
          <a:ln w="5080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5A2F64-04C5-4AF3-A08F-8132FCDA9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810266"/>
            <a:ext cx="5066419" cy="231366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Je hebt een mannelijk (meeldraad) en een vrouwelijk deel (stamper) van de plant nodig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nl-NL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nl-NL" dirty="0">
                <a:ea typeface="+mn-lt"/>
                <a:cs typeface="+mn-lt"/>
              </a:rPr>
              <a:t>De nakomelingen zijn niet precies gelijk aan de ouderplanten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endParaRPr lang="nl-NL" dirty="0"/>
          </a:p>
          <a:p>
            <a:pPr marL="0" indent="0">
              <a:spcBef>
                <a:spcPts val="0"/>
              </a:spcBef>
              <a:buNone/>
            </a:pPr>
            <a:endParaRPr lang="nl-NL" dirty="0"/>
          </a:p>
        </p:txBody>
      </p:sp>
      <p:pic>
        <p:nvPicPr>
          <p:cNvPr id="6" name="Afbeelding 6" descr="Afbeelding met bloem&#10;&#10;Beschrijving is gegenereerd met zeer hoge betrouwbaarheid">
            <a:extLst>
              <a:ext uri="{FF2B5EF4-FFF2-40B4-BE49-F238E27FC236}">
                <a16:creationId xmlns:a16="http://schemas.microsoft.com/office/drawing/2014/main" id="{CCA96AAB-74F8-41C6-9332-EB07C24E7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" y="2117055"/>
            <a:ext cx="4559475" cy="264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487A1B1-34AE-4415-B495-E00CAE3A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385" y="1223797"/>
            <a:ext cx="5021516" cy="128089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nl-NL" sz="2800" b="1" dirty="0"/>
              <a:t>Ongeslachtelijk vermeerderen </a:t>
            </a:r>
            <a:br>
              <a:rPr lang="nl-NL" sz="2800" b="1" dirty="0"/>
            </a:br>
            <a:r>
              <a:rPr lang="nl-NL" sz="2800" b="1" dirty="0"/>
              <a:t>of </a:t>
            </a:r>
            <a:br>
              <a:rPr lang="nl-NL" sz="2800" b="1" dirty="0"/>
            </a:br>
            <a:r>
              <a:rPr lang="nl-NL" sz="2800" b="1" dirty="0"/>
              <a:t>Vegetatief vermeerderen</a:t>
            </a:r>
          </a:p>
        </p:txBody>
      </p:sp>
      <p:pic>
        <p:nvPicPr>
          <p:cNvPr id="5" name="Afbeelding 5" descr="Afbeelding met plant, tafel, oranje, klein&#10;&#10;Beschrijving is gegenereerd met zeer hoge betrouwbaarheid">
            <a:extLst>
              <a:ext uri="{FF2B5EF4-FFF2-40B4-BE49-F238E27FC236}">
                <a16:creationId xmlns:a16="http://schemas.microsoft.com/office/drawing/2014/main" id="{CDBE139E-160F-4812-B345-BC1959E231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526" r="1" b="11463"/>
          <a:stretch/>
        </p:blipFill>
        <p:spPr>
          <a:xfrm>
            <a:off x="20" y="10"/>
            <a:ext cx="4646965" cy="3428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Afbeelding 4" descr="Afbeelding met persoon, mensen, man, tafel&#10;&#10;Beschrijving is gegenereerd met zeer hoge betrouwbaarheid">
            <a:extLst>
              <a:ext uri="{FF2B5EF4-FFF2-40B4-BE49-F238E27FC236}">
                <a16:creationId xmlns:a16="http://schemas.microsoft.com/office/drawing/2014/main" id="{4E52C3CE-640B-4850-86CF-3FF21EB876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59" r="27681"/>
          <a:stretch/>
        </p:blipFill>
        <p:spPr>
          <a:xfrm>
            <a:off x="20" y="3429000"/>
            <a:ext cx="4646965" cy="342900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4662638" cy="0"/>
          </a:xfrm>
          <a:prstGeom prst="line">
            <a:avLst/>
          </a:prstGeom>
          <a:ln w="5080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5A2F64-04C5-4AF3-A08F-8132FCDA9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82" y="3325861"/>
            <a:ext cx="5066419" cy="20336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Je hebt alleen een moederplant nodig</a:t>
            </a:r>
          </a:p>
          <a:p>
            <a:endParaRPr lang="nl-NL" dirty="0"/>
          </a:p>
          <a:p>
            <a:r>
              <a:rPr lang="nl-NL" dirty="0"/>
              <a:t>De nakomelingen zijn een exacte kopie van de moederplant (klonen)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25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6538C979-F14E-4C6B-BE04-38CC5D7C13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AE7E35B-D9A9-4963-B236-6A9A3A05B5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AE7ECD9-6B32-4943-BDE6-98F83E45C1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1C57C1E-EE6F-46AA-AE45-A9073E5597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3676B9-E413-4062-8AD0-AA82A028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1795849"/>
            <a:ext cx="3778870" cy="31148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Moederplant met nakomelingen</a:t>
            </a:r>
          </a:p>
        </p:txBody>
      </p:sp>
      <p:pic>
        <p:nvPicPr>
          <p:cNvPr id="4" name="Afbeelding 4" descr="Afbeelding met buiten, groen, groot, boom&#10;&#10;Beschrijving is gegenereerd met zeer hoge betrouwbaarheid">
            <a:extLst>
              <a:ext uri="{FF2B5EF4-FFF2-40B4-BE49-F238E27FC236}">
                <a16:creationId xmlns:a16="http://schemas.microsoft.com/office/drawing/2014/main" id="{42A36DC3-6CBE-47A4-A79B-48B032DDC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90" r="11771"/>
          <a:stretch/>
        </p:blipFill>
        <p:spPr>
          <a:xfrm>
            <a:off x="4639732" y="10"/>
            <a:ext cx="3788327" cy="6857990"/>
          </a:xfrm>
          <a:prstGeom prst="rect">
            <a:avLst/>
          </a:prstGeom>
        </p:spPr>
      </p:pic>
      <p:sp>
        <p:nvSpPr>
          <p:cNvPr id="47" name="Freeform 5">
            <a:extLst>
              <a:ext uri="{FF2B5EF4-FFF2-40B4-BE49-F238E27FC236}">
                <a16:creationId xmlns:a16="http://schemas.microsoft.com/office/drawing/2014/main" id="{4064D3F3-30A9-422E-9E54-0D81A02522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Afbeelding 3" descr="Afbeelding met plant, gebouw, palm, huis&#10;&#10;Beschrijving is gegenereerd met zeer hoge betrouwbaarheid">
            <a:extLst>
              <a:ext uri="{FF2B5EF4-FFF2-40B4-BE49-F238E27FC236}">
                <a16:creationId xmlns:a16="http://schemas.microsoft.com/office/drawing/2014/main" id="{A6C9F8F0-70B0-4FF5-AB7C-F1CC00697E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322" r="21727"/>
          <a:stretch/>
        </p:blipFill>
        <p:spPr>
          <a:xfrm>
            <a:off x="8428058" y="-2"/>
            <a:ext cx="3768513" cy="6858000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F6B13D4-91C2-4535-99B8-0191C73E7D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20438" y="0"/>
            <a:ext cx="0" cy="6857694"/>
          </a:xfrm>
          <a:prstGeom prst="line">
            <a:avLst/>
          </a:prstGeom>
          <a:ln w="50800" cap="flat">
            <a:solidFill>
              <a:schemeClr val="bg2">
                <a:lumMod val="1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0732D3C-53C1-4F41-AFFB-1FA689870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6059" y="2496131"/>
            <a:ext cx="502151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6000" b="1" dirty="0" smtClean="0"/>
              <a:t>Scheuren</a:t>
            </a:r>
            <a:endParaRPr lang="nl-NL" sz="6000" b="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Afbeelding 4" descr="Afbeelding met bloem, plant, boom, klok&#10;&#10;Beschrijving is gegenereerd met zeer hoge betrouwbaarheid">
            <a:extLst>
              <a:ext uri="{FF2B5EF4-FFF2-40B4-BE49-F238E27FC236}">
                <a16:creationId xmlns:a16="http://schemas.microsoft.com/office/drawing/2014/main" id="{5522D6BE-FF17-40B4-84C3-F49AD03BC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044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CF326B-D7D0-49B2-BF93-00CC98B0D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205" y="4008360"/>
            <a:ext cx="5066419" cy="377762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98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258E6A0-6D5F-408E-B74A-580891C0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nl-NL" sz="6000" b="1" dirty="0"/>
              <a:t>Stekken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Afbeelding 7">
            <a:extLst>
              <a:ext uri="{FF2B5EF4-FFF2-40B4-BE49-F238E27FC236}">
                <a16:creationId xmlns:a16="http://schemas.microsoft.com/office/drawing/2014/main" id="{A83C4D4B-8453-4E4C-926A-A75FDF94ED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8237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8FF271F-E24B-4944-ABA0-1F6B2CCD0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Kopstek</a:t>
            </a:r>
          </a:p>
          <a:p>
            <a:r>
              <a:rPr lang="en-US" dirty="0" err="1"/>
              <a:t>Tussenstek</a:t>
            </a:r>
          </a:p>
          <a:p>
            <a:r>
              <a:rPr lang="en-US" dirty="0" err="1"/>
              <a:t>Hielstek</a:t>
            </a:r>
          </a:p>
          <a:p>
            <a:r>
              <a:rPr lang="en-US" dirty="0" err="1"/>
              <a:t>Oogstek</a:t>
            </a:r>
          </a:p>
          <a:p>
            <a:r>
              <a:rPr lang="en-US" dirty="0" err="1"/>
              <a:t>Bladstek</a:t>
            </a:r>
          </a:p>
          <a:p>
            <a:r>
              <a:rPr lang="en-US" dirty="0" err="1"/>
              <a:t>Wortelstek</a:t>
            </a:r>
          </a:p>
        </p:txBody>
      </p:sp>
    </p:spTree>
    <p:extLst>
      <p:ext uri="{BB962C8B-B14F-4D97-AF65-F5344CB8AC3E}">
        <p14:creationId xmlns:p14="http://schemas.microsoft.com/office/powerpoint/2010/main" val="40139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E68E33-8FA6-4236-8232-2EF1789A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Uitlopers</a:t>
            </a:r>
          </a:p>
        </p:txBody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Afbeelding 3" descr="Afbeelding met tekst, kaart&#10;&#10;Beschrijving is gegenereerd met zeer hoge betrouwbaarheid">
            <a:extLst>
              <a:ext uri="{FF2B5EF4-FFF2-40B4-BE49-F238E27FC236}">
                <a16:creationId xmlns:a16="http://schemas.microsoft.com/office/drawing/2014/main" id="{22753532-F6F6-44C0-B549-A88C96499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4" y="1317463"/>
            <a:ext cx="5640502" cy="423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3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4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5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6538C979-F14E-4C6B-BE04-38CC5D7C13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D29BD510-E7CC-431C-9DC5-D07910F66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8E0437A-FA20-4E33-95A8-BBC1FD5C75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35AC99-FE8E-4681-9834-D1FBDCE15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Bollen en knollen</a:t>
            </a:r>
          </a:p>
        </p:txBody>
      </p:sp>
      <p:pic>
        <p:nvPicPr>
          <p:cNvPr id="3" name="Afbeelding 3" descr="Afbeelding met tekening, tafel&#10;&#10;Beschrijving is gegenereerd met zeer hoge betrouwbaarheid">
            <a:extLst>
              <a:ext uri="{FF2B5EF4-FFF2-40B4-BE49-F238E27FC236}">
                <a16:creationId xmlns:a16="http://schemas.microsoft.com/office/drawing/2014/main" id="{A4B45F33-23BD-495F-A907-E6A41B1E0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06" b="3"/>
          <a:stretch/>
        </p:blipFill>
        <p:spPr>
          <a:xfrm>
            <a:off x="6111241" y="-5534"/>
            <a:ext cx="6080758" cy="3431766"/>
          </a:xfrm>
          <a:prstGeom prst="rect">
            <a:avLst/>
          </a:prstGeom>
        </p:spPr>
      </p:pic>
      <p:pic>
        <p:nvPicPr>
          <p:cNvPr id="4" name="Afbeelding 4" descr="Afbeelding met tafel, tapijt&#10;&#10;Beschrijving is gegenereerd met zeer hoge betrouwbaarheid">
            <a:extLst>
              <a:ext uri="{FF2B5EF4-FFF2-40B4-BE49-F238E27FC236}">
                <a16:creationId xmlns:a16="http://schemas.microsoft.com/office/drawing/2014/main" id="{B7B80738-A507-4594-8F62-5EDF0D54B2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57" r="20254" b="-2"/>
          <a:stretch/>
        </p:blipFill>
        <p:spPr>
          <a:xfrm>
            <a:off x="6111242" y="3426232"/>
            <a:ext cx="6080758" cy="3431768"/>
          </a:xfrm>
          <a:prstGeom prst="rect">
            <a:avLst/>
          </a:prstGeom>
        </p:spPr>
      </p:pic>
      <p:sp>
        <p:nvSpPr>
          <p:cNvPr id="85" name="Freeform 27">
            <a:extLst>
              <a:ext uri="{FF2B5EF4-FFF2-40B4-BE49-F238E27FC236}">
                <a16:creationId xmlns:a16="http://schemas.microsoft.com/office/drawing/2014/main" id="{C08A186A-A32B-412D-8105-6DDEC68B6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3B06D1C-75DF-4E0C-B26C-78A4F8B399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1241" y="3426233"/>
            <a:ext cx="6080759" cy="0"/>
          </a:xfrm>
          <a:prstGeom prst="line">
            <a:avLst/>
          </a:prstGeom>
          <a:ln w="50800" cap="flat">
            <a:solidFill>
              <a:schemeClr val="bg2">
                <a:lumMod val="1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3" ma:contentTypeDescription="Create a new document." ma:contentTypeScope="" ma:versionID="55fdfe7d07681e2eee6ffb649ca3cab4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e6b8bb25377d9f1095e3754230bacc1a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539809-303D-41E7-84C3-9D2DACDF2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2897BD-0A0B-4216-81B5-36781AB106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F583EB-F869-42ED-84D1-7EACF2EFEC3D}">
  <ds:schemaRefs>
    <ds:schemaRef ds:uri="http://purl.org/dc/terms/"/>
    <ds:schemaRef ds:uri="bf9c0505-a1f6-4bef-9fef-2158d512bf79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ab30030-6625-4d8d-b230-0e4cc816e12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93</Words>
  <Application>Microsoft Office PowerPoint</Application>
  <PresentationFormat>Breedbeeld</PresentationFormat>
  <Paragraphs>31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Ongeslachtelijk vermeerderen</vt:lpstr>
      <vt:lpstr>Vermeerderen van planten</vt:lpstr>
      <vt:lpstr>Geslachtelijk vermeerderen of  Generatief vermeerderen</vt:lpstr>
      <vt:lpstr>Ongeslachtelijk vermeerderen  of  Vegetatief vermeerderen</vt:lpstr>
      <vt:lpstr>Moederplant met nakomelingen</vt:lpstr>
      <vt:lpstr>Scheuren</vt:lpstr>
      <vt:lpstr>Stekken</vt:lpstr>
      <vt:lpstr>Uitlopers</vt:lpstr>
      <vt:lpstr>Bollen en knollen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Yrina Res-Drost</dc:creator>
  <cp:lastModifiedBy>Yrina Res-Drost</cp:lastModifiedBy>
  <cp:revision>264</cp:revision>
  <dcterms:created xsi:type="dcterms:W3CDTF">2020-06-08T07:16:53Z</dcterms:created>
  <dcterms:modified xsi:type="dcterms:W3CDTF">2020-11-09T16:00:08Z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0x010100B1CB3AEB3EE0FA48B04EECBF8832841D</vt:lpwstr>
  </property>
</Properties>
</file>